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19" r:id="rId2"/>
    <p:sldId id="260" r:id="rId3"/>
    <p:sldId id="261" r:id="rId4"/>
    <p:sldId id="262" r:id="rId5"/>
    <p:sldId id="264" r:id="rId6"/>
    <p:sldId id="265" r:id="rId7"/>
    <p:sldId id="321" r:id="rId8"/>
    <p:sldId id="322" r:id="rId9"/>
    <p:sldId id="273" r:id="rId10"/>
    <p:sldId id="268" r:id="rId11"/>
    <p:sldId id="324" r:id="rId12"/>
    <p:sldId id="325" r:id="rId13"/>
    <p:sldId id="269" r:id="rId14"/>
    <p:sldId id="326" r:id="rId15"/>
    <p:sldId id="270" r:id="rId16"/>
    <p:sldId id="275" r:id="rId17"/>
    <p:sldId id="323" r:id="rId18"/>
    <p:sldId id="276" r:id="rId19"/>
    <p:sldId id="277" r:id="rId20"/>
    <p:sldId id="278" r:id="rId21"/>
    <p:sldId id="282" r:id="rId22"/>
    <p:sldId id="284" r:id="rId23"/>
    <p:sldId id="288" r:id="rId24"/>
    <p:sldId id="289" r:id="rId25"/>
    <p:sldId id="290" r:id="rId26"/>
    <p:sldId id="291" r:id="rId27"/>
    <p:sldId id="298" r:id="rId28"/>
    <p:sldId id="299" r:id="rId29"/>
    <p:sldId id="300" r:id="rId30"/>
    <p:sldId id="301" r:id="rId31"/>
    <p:sldId id="302" r:id="rId32"/>
    <p:sldId id="293" r:id="rId33"/>
    <p:sldId id="303" r:id="rId34"/>
    <p:sldId id="304" r:id="rId35"/>
    <p:sldId id="305" r:id="rId36"/>
    <p:sldId id="306" r:id="rId37"/>
    <p:sldId id="311" r:id="rId38"/>
    <p:sldId id="308" r:id="rId39"/>
    <p:sldId id="312" r:id="rId40"/>
    <p:sldId id="309" r:id="rId41"/>
    <p:sldId id="310" r:id="rId42"/>
    <p:sldId id="313" r:id="rId43"/>
    <p:sldId id="315" r:id="rId44"/>
    <p:sldId id="314" r:id="rId45"/>
    <p:sldId id="316" r:id="rId46"/>
    <p:sldId id="317" r:id="rId47"/>
    <p:sldId id="32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56" autoAdjust="0"/>
  </p:normalViewPr>
  <p:slideViewPr>
    <p:cSldViewPr>
      <p:cViewPr varScale="1">
        <p:scale>
          <a:sx n="64" d="100"/>
          <a:sy n="64" d="100"/>
        </p:scale>
        <p:origin x="6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131BF-9714-49EB-BBF4-1CE620AB3B9C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06543-702A-48B5-91FD-69975B90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71EA-A99E-4DB4-9F5D-A9330186152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068A-F56C-4126-9783-80279A70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71EA-A99E-4DB4-9F5D-A9330186152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068A-F56C-4126-9783-80279A70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71EA-A99E-4DB4-9F5D-A9330186152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068A-F56C-4126-9783-80279A70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8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71EA-A99E-4DB4-9F5D-A9330186152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068A-F56C-4126-9783-80279A70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3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71EA-A99E-4DB4-9F5D-A9330186152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068A-F56C-4126-9783-80279A70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7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71EA-A99E-4DB4-9F5D-A9330186152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068A-F56C-4126-9783-80279A70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6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71EA-A99E-4DB4-9F5D-A9330186152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068A-F56C-4126-9783-80279A70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1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71EA-A99E-4DB4-9F5D-A9330186152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068A-F56C-4126-9783-80279A70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0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71EA-A99E-4DB4-9F5D-A9330186152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068A-F56C-4126-9783-80279A70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2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71EA-A99E-4DB4-9F5D-A9330186152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068A-F56C-4126-9783-80279A70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71EA-A99E-4DB4-9F5D-A9330186152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068A-F56C-4126-9783-80279A70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2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871EA-A99E-4DB4-9F5D-A9330186152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068A-F56C-4126-9783-80279A70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3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a-IR" sz="6600" dirty="0" smtClean="0">
                <a:cs typeface="B Titr" panose="00000700000000000000" pitchFamily="2" charset="-78"/>
              </a:rPr>
              <a:t>روند اجرای برنامه نیازسنجی</a:t>
            </a:r>
            <a:endParaRPr lang="en-US" sz="6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04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8053" r="31213" b="4169"/>
          <a:stretch/>
        </p:blipFill>
        <p:spPr bwMode="auto">
          <a:xfrm>
            <a:off x="609600" y="228600"/>
            <a:ext cx="7772400" cy="652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3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اولويت بندي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اولويت </a:t>
            </a:r>
            <a:r>
              <a:rPr lang="fa-IR" dirty="0"/>
              <a:t>بندي اوليه</a:t>
            </a:r>
            <a:r>
              <a:rPr lang="fa-IR" dirty="0" smtClean="0"/>
              <a:t>:</a:t>
            </a:r>
          </a:p>
          <a:p>
            <a:pPr algn="r" rtl="1"/>
            <a:r>
              <a:rPr lang="fa-IR" dirty="0"/>
              <a:t>تيم سلامت: بر اساس فرم شماره 3، تيم سلامت اولويت بندي خود را </a:t>
            </a:r>
            <a:r>
              <a:rPr lang="fa-IR" dirty="0" smtClean="0"/>
              <a:t>مجزا انجام </a:t>
            </a:r>
            <a:r>
              <a:rPr lang="fa-IR" dirty="0"/>
              <a:t>مي دهد.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algn="r" rtl="1"/>
            <a:r>
              <a:rPr lang="fa-IR" sz="2000" dirty="0">
                <a:cs typeface="B Titr" panose="00000700000000000000" pitchFamily="2" charset="-78"/>
              </a:rPr>
              <a:t>تيم سلامت: بر اساس فرم شماره 3، تيم سلامت اولويت بندي خود </a:t>
            </a:r>
            <a:r>
              <a:rPr lang="fa-IR" sz="2000" dirty="0" smtClean="0">
                <a:cs typeface="B Titr" panose="00000700000000000000" pitchFamily="2" charset="-78"/>
              </a:rPr>
              <a:t>را مجزا انجام </a:t>
            </a:r>
            <a:r>
              <a:rPr lang="fa-IR" sz="2000" dirty="0">
                <a:cs typeface="B Titr" panose="00000700000000000000" pitchFamily="2" charset="-78"/>
              </a:rPr>
              <a:t>مي دهد.</a:t>
            </a:r>
            <a:endParaRPr lang="en-US" sz="2000" dirty="0">
              <a:cs typeface="B Titr" panose="00000700000000000000" pitchFamily="2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1" t="16538" r="44579" b="6152"/>
          <a:stretch/>
        </p:blipFill>
        <p:spPr bwMode="auto">
          <a:xfrm rot="16200000">
            <a:off x="1943100" y="-114303"/>
            <a:ext cx="5334001" cy="830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1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 </a:t>
            </a:r>
            <a:r>
              <a:rPr lang="fa-IR" dirty="0">
                <a:cs typeface="B Titr" panose="00000700000000000000" pitchFamily="2" charset="-78"/>
              </a:rPr>
              <a:t>تيم</a:t>
            </a:r>
            <a:r>
              <a:rPr lang="fa-IR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مسئولين </a:t>
            </a:r>
            <a:r>
              <a:rPr lang="fa-IR" dirty="0">
                <a:solidFill>
                  <a:srgbClr val="0070C0"/>
                </a:solidFill>
                <a:cs typeface="B Titr" panose="00000700000000000000" pitchFamily="2" charset="-78"/>
              </a:rPr>
              <a:t>و معتمدين</a:t>
            </a:r>
            <a:r>
              <a:rPr lang="fa-IR" dirty="0">
                <a:cs typeface="B Titr" panose="00000700000000000000" pitchFamily="2" charset="-78"/>
              </a:rPr>
              <a:t>: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200" dirty="0" smtClean="0">
                <a:cs typeface="B Titr" panose="00000700000000000000" pitchFamily="2" charset="-78"/>
              </a:rPr>
              <a:t>مسئولين </a:t>
            </a:r>
            <a:r>
              <a:rPr lang="fa-IR" sz="2200" dirty="0">
                <a:cs typeface="B Titr" panose="00000700000000000000" pitchFamily="2" charset="-78"/>
              </a:rPr>
              <a:t>و معتمدين محلي در جلسه اي با حضور پزشك / </a:t>
            </a:r>
            <a:r>
              <a:rPr lang="fa-IR" sz="2200" dirty="0" smtClean="0">
                <a:cs typeface="B Titr" panose="00000700000000000000" pitchFamily="2" charset="-78"/>
              </a:rPr>
              <a:t>كارشناسان </a:t>
            </a:r>
            <a:r>
              <a:rPr lang="fa-IR" sz="2200" dirty="0">
                <a:cs typeface="B Titr" panose="00000700000000000000" pitchFamily="2" charset="-78"/>
              </a:rPr>
              <a:t>مركز و با </a:t>
            </a:r>
            <a:r>
              <a:rPr lang="fa-IR" sz="2200" dirty="0" smtClean="0">
                <a:cs typeface="B Titr" panose="00000700000000000000" pitchFamily="2" charset="-78"/>
              </a:rPr>
              <a:t>دعوت دهيار </a:t>
            </a:r>
            <a:r>
              <a:rPr lang="fa-IR" sz="2200" dirty="0">
                <a:cs typeface="B Titr" panose="00000700000000000000" pitchFamily="2" charset="-78"/>
              </a:rPr>
              <a:t>و پيگيري بهورز، ليست نيازهاي سلامت مد نظر خود را تنظيم مي كنند . لازم </a:t>
            </a:r>
            <a:r>
              <a:rPr lang="fa-IR" sz="2200" dirty="0" smtClean="0">
                <a:cs typeface="B Titr" panose="00000700000000000000" pitchFamily="2" charset="-78"/>
              </a:rPr>
              <a:t>به ذكر </a:t>
            </a:r>
            <a:r>
              <a:rPr lang="fa-IR" sz="2200" dirty="0">
                <a:cs typeface="B Titr" panose="00000700000000000000" pitchFamily="2" charset="-78"/>
              </a:rPr>
              <a:t>است كه بايد بهورز به آن ها متذكر شود كه اين نيازها بايد بر اساس </a:t>
            </a:r>
            <a:r>
              <a:rPr lang="fa-IR" sz="2200" dirty="0" smtClean="0">
                <a:cs typeface="B Titr" panose="00000700000000000000" pitchFamily="2" charset="-78"/>
              </a:rPr>
              <a:t>فراواني مراجعات </a:t>
            </a:r>
            <a:r>
              <a:rPr lang="fa-IR" sz="2200" dirty="0">
                <a:cs typeface="B Titr" panose="00000700000000000000" pitchFamily="2" charset="-78"/>
              </a:rPr>
              <a:t>مردم/ دانش آموزان به آن ها در خصوص مشكلات سلامتي ، تعيين گرديده </a:t>
            </a:r>
            <a:r>
              <a:rPr lang="fa-IR" sz="2200" dirty="0" smtClean="0">
                <a:cs typeface="B Titr" panose="00000700000000000000" pitchFamily="2" charset="-78"/>
              </a:rPr>
              <a:t>و فراواني </a:t>
            </a:r>
            <a:r>
              <a:rPr lang="fa-IR" sz="2200" dirty="0">
                <a:cs typeface="B Titr" panose="00000700000000000000" pitchFamily="2" charset="-78"/>
              </a:rPr>
              <a:t>آن ها را براي حداقل يك سال گذشته ، با خود همراه داشته باشند .</a:t>
            </a:r>
            <a:endParaRPr lang="en-US" sz="2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20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مسئولين </a:t>
            </a:r>
            <a:r>
              <a:rPr lang="fa-IR" dirty="0">
                <a:solidFill>
                  <a:srgbClr val="0070C0"/>
                </a:solidFill>
                <a:cs typeface="B Titr" panose="00000700000000000000" pitchFamily="2" charset="-78"/>
              </a:rPr>
              <a:t>و معتمدين محلي : 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B Titr" panose="00000700000000000000" pitchFamily="2" charset="-78"/>
              </a:rPr>
              <a:t>بر </a:t>
            </a:r>
            <a:r>
              <a:rPr lang="fa-IR" dirty="0">
                <a:cs typeface="B Titr" panose="00000700000000000000" pitchFamily="2" charset="-78"/>
              </a:rPr>
              <a:t>اساس فراواني مشكلات سلامتي </a:t>
            </a:r>
            <a:r>
              <a:rPr lang="fa-IR" dirty="0" smtClean="0">
                <a:cs typeface="B Titr" panose="00000700000000000000" pitchFamily="2" charset="-78"/>
              </a:rPr>
              <a:t>مراجعين و نظر مسئولين </a:t>
            </a:r>
            <a:r>
              <a:rPr lang="fa-IR" dirty="0">
                <a:cs typeface="B Titr" panose="00000700000000000000" pitchFamily="2" charset="-78"/>
              </a:rPr>
              <a:t>و معتمدين محلي، با حضور و </a:t>
            </a:r>
            <a:r>
              <a:rPr lang="fa-IR" dirty="0" smtClean="0">
                <a:cs typeface="B Titr" panose="00000700000000000000" pitchFamily="2" charset="-78"/>
              </a:rPr>
              <a:t>راهنمايي </a:t>
            </a:r>
            <a:r>
              <a:rPr lang="fa-IR" dirty="0">
                <a:cs typeface="B Titr" panose="00000700000000000000" pitchFamily="2" charset="-78"/>
              </a:rPr>
              <a:t>پزشك يا كارشناس / </a:t>
            </a:r>
            <a:r>
              <a:rPr lang="fa-IR" dirty="0" smtClean="0">
                <a:cs typeface="B Titr" panose="00000700000000000000" pitchFamily="2" charset="-78"/>
              </a:rPr>
              <a:t>كاردان ناظر</a:t>
            </a:r>
            <a:r>
              <a:rPr lang="fa-IR" dirty="0">
                <a:cs typeface="B Titr" panose="00000700000000000000" pitchFamily="2" charset="-78"/>
              </a:rPr>
              <a:t>، اولويت بندي انجام مي شود.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48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8889" r="32941" b="5556"/>
          <a:stretch/>
        </p:blipFill>
        <p:spPr bwMode="auto">
          <a:xfrm>
            <a:off x="152400" y="76200"/>
            <a:ext cx="8534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6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16327" r="26220" b="8163"/>
          <a:stretch/>
        </p:blipFill>
        <p:spPr bwMode="auto">
          <a:xfrm>
            <a:off x="304800" y="685800"/>
            <a:ext cx="838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5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0070C0"/>
                </a:solidFill>
                <a:cs typeface="B Titr" panose="00000700000000000000" pitchFamily="2" charset="-78"/>
              </a:rPr>
              <a:t>نحوه تعيين سرخوشه : 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cs typeface="B Titr" panose="00000700000000000000" pitchFamily="2" charset="-78"/>
              </a:rPr>
              <a:t>ابتدا </a:t>
            </a:r>
            <a:r>
              <a:rPr lang="fa-IR" dirty="0">
                <a:cs typeface="B Titr" panose="00000700000000000000" pitchFamily="2" charset="-78"/>
              </a:rPr>
              <a:t>روستاي اصلي و قمر بر اساس محدوده جغرافيايي، به 3 تا </a:t>
            </a:r>
            <a:r>
              <a:rPr lang="fa-IR" dirty="0" smtClean="0">
                <a:cs typeface="B Titr" panose="00000700000000000000" pitchFamily="2" charset="-78"/>
              </a:rPr>
              <a:t> 5خوشه </a:t>
            </a:r>
            <a:r>
              <a:rPr lang="fa-IR" dirty="0">
                <a:cs typeface="B Titr" panose="00000700000000000000" pitchFamily="2" charset="-78"/>
              </a:rPr>
              <a:t>تقسيم شده، سپس افراد با سواد و مورد وثوق آن خوشه ، از طرف بهورز </a:t>
            </a:r>
            <a:r>
              <a:rPr lang="fa-IR" dirty="0" smtClean="0">
                <a:cs typeface="B Titr" panose="00000700000000000000" pitchFamily="2" charset="-78"/>
              </a:rPr>
              <a:t>شناسايي مي </a:t>
            </a:r>
            <a:r>
              <a:rPr lang="fa-IR" dirty="0">
                <a:cs typeface="B Titr" panose="00000700000000000000" pitchFamily="2" charset="-78"/>
              </a:rPr>
              <a:t>شود. پس </a:t>
            </a:r>
            <a:r>
              <a:rPr lang="fa-IR" dirty="0" smtClean="0">
                <a:cs typeface="B Titr" panose="00000700000000000000" pitchFamily="2" charset="-78"/>
              </a:rPr>
              <a:t>از توجيه </a:t>
            </a:r>
            <a:r>
              <a:rPr lang="fa-IR" dirty="0">
                <a:cs typeface="B Titr" panose="00000700000000000000" pitchFamily="2" charset="-78"/>
              </a:rPr>
              <a:t>اين افراد و قبول كردن وظيفه رابط نيازسنجي خوشه </a:t>
            </a:r>
            <a:r>
              <a:rPr lang="fa-IR" dirty="0" smtClean="0">
                <a:cs typeface="B Titr" panose="00000700000000000000" pitchFamily="2" charset="-78"/>
              </a:rPr>
              <a:t>خود، به </a:t>
            </a:r>
            <a:r>
              <a:rPr lang="fa-IR" dirty="0">
                <a:cs typeface="B Titr" panose="00000700000000000000" pitchFamily="2" charset="-78"/>
              </a:rPr>
              <a:t>عنوان رابط آن خوشه عضو تيم خواهد شد.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0383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4445" r="38125" b="6667"/>
          <a:stretch/>
        </p:blipFill>
        <p:spPr bwMode="auto">
          <a:xfrm>
            <a:off x="1066800" y="152400"/>
            <a:ext cx="6629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4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13333" r="36363" b="5556"/>
          <a:stretch/>
        </p:blipFill>
        <p:spPr bwMode="auto">
          <a:xfrm>
            <a:off x="1066800" y="-1"/>
            <a:ext cx="7086600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7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5001" r="18750" b="6999"/>
          <a:stretch/>
        </p:blipFill>
        <p:spPr bwMode="auto">
          <a:xfrm>
            <a:off x="266700" y="274638"/>
            <a:ext cx="8610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7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/>
          </a:bodyPr>
          <a:lstStyle/>
          <a:p>
            <a:r>
              <a:rPr lang="fa-IR" dirty="0" smtClean="0"/>
              <a:t>هماهنگي </a:t>
            </a:r>
            <a:r>
              <a:rPr lang="fa-IR" dirty="0"/>
              <a:t>ثبت نيازها</a:t>
            </a:r>
            <a:r>
              <a:rPr lang="fa-IR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dirty="0" smtClean="0"/>
              <a:t>در </a:t>
            </a:r>
            <a:r>
              <a:rPr lang="fa-IR" dirty="0"/>
              <a:t>اين مرحله ليست </a:t>
            </a:r>
            <a:r>
              <a:rPr lang="fa-IR" dirty="0">
                <a:solidFill>
                  <a:srgbClr val="FF0000"/>
                </a:solidFill>
              </a:rPr>
              <a:t>نياز گروه هاي مردمي </a:t>
            </a:r>
            <a:r>
              <a:rPr lang="fa-IR" dirty="0"/>
              <a:t>توسط تيم سلامت بررسي شده و با </a:t>
            </a:r>
            <a:r>
              <a:rPr lang="fa-IR" dirty="0" smtClean="0"/>
              <a:t>حضور تمامي </a:t>
            </a:r>
            <a:r>
              <a:rPr lang="fa-IR" dirty="0"/>
              <a:t>اعضا، موارد مطرح شده با </a:t>
            </a:r>
            <a:r>
              <a:rPr lang="fa-IR" dirty="0">
                <a:solidFill>
                  <a:srgbClr val="FF0000"/>
                </a:solidFill>
              </a:rPr>
              <a:t>توافق طرفين </a:t>
            </a:r>
            <a:r>
              <a:rPr lang="fa-IR" dirty="0"/>
              <a:t>و استفاده از </a:t>
            </a:r>
            <a:r>
              <a:rPr lang="fa-IR" dirty="0">
                <a:solidFill>
                  <a:srgbClr val="FF0000"/>
                </a:solidFill>
              </a:rPr>
              <a:t>فهرست استاندارد </a:t>
            </a:r>
            <a:r>
              <a:rPr lang="fa-IR" dirty="0" smtClean="0"/>
              <a:t>شده نيازها </a:t>
            </a:r>
            <a:r>
              <a:rPr lang="fa-IR" dirty="0"/>
              <a:t>(پيوست شماره 4) اصلاح شده و يا </a:t>
            </a:r>
            <a:r>
              <a:rPr lang="fa-IR" dirty="0" smtClean="0"/>
              <a:t>موضوعات غير </a:t>
            </a:r>
            <a:r>
              <a:rPr lang="fa-IR" dirty="0"/>
              <a:t>مرتبط با سلامت </a:t>
            </a:r>
            <a:r>
              <a:rPr lang="fa-IR" dirty="0" smtClean="0"/>
              <a:t>حذف مي </a:t>
            </a:r>
            <a:r>
              <a:rPr lang="fa-IR" dirty="0"/>
              <a:t>گردد.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سرخوشه ها: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/>
              <a:t>اين </a:t>
            </a:r>
            <a:r>
              <a:rPr lang="fa-IR" dirty="0"/>
              <a:t>نيازها با نظارت بهورز، بر اساس فراواني آن ها اولويت </a:t>
            </a:r>
            <a:r>
              <a:rPr lang="fa-IR" dirty="0" smtClean="0"/>
              <a:t>بندي شده </a:t>
            </a:r>
            <a:r>
              <a:rPr lang="fa-IR" dirty="0"/>
              <a:t>و در خصوص موارد با فراواني مشابه، با تعامل پزشك يا كارشناس / كاردان ناظر </a:t>
            </a:r>
            <a:r>
              <a:rPr lang="fa-IR" dirty="0" smtClean="0"/>
              <a:t>، اولويت </a:t>
            </a:r>
            <a:r>
              <a:rPr lang="fa-IR" dirty="0"/>
              <a:t>بندي انجام مي 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26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fa-IR" sz="4000" dirty="0">
                <a:solidFill>
                  <a:srgbClr val="0070C0"/>
                </a:solidFill>
                <a:latin typeface="+mn-lt"/>
                <a:ea typeface="+mn-ea"/>
                <a:cs typeface="B Titr" panose="00000700000000000000" pitchFamily="2" charset="-78"/>
              </a:rPr>
              <a:t>اولويت بندي نهايي:</a:t>
            </a:r>
            <a:endParaRPr lang="en-US" sz="4000" dirty="0">
              <a:solidFill>
                <a:srgbClr val="0070C0"/>
              </a:solidFill>
              <a:latin typeface="+mn-lt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r" rtl="1">
              <a:lnSpc>
                <a:spcPct val="250000"/>
              </a:lnSpc>
            </a:pPr>
            <a:r>
              <a:rPr lang="fa-IR" sz="1800" dirty="0" smtClean="0">
                <a:cs typeface="B Titr" panose="00000700000000000000" pitchFamily="2" charset="-78"/>
              </a:rPr>
              <a:t>براي </a:t>
            </a:r>
            <a:r>
              <a:rPr lang="fa-IR" sz="1800" dirty="0">
                <a:cs typeface="B Titr" panose="00000700000000000000" pitchFamily="2" charset="-78"/>
              </a:rPr>
              <a:t>تهيه فهرست نهايي نيازهاي خانه بهداشت و اولويت بندي آن، با حضور </a:t>
            </a:r>
            <a:r>
              <a:rPr lang="fa-IR" sz="1800" dirty="0" smtClean="0">
                <a:cs typeface="B Titr" panose="00000700000000000000" pitchFamily="2" charset="-78"/>
              </a:rPr>
              <a:t>تمامي اعضاي </a:t>
            </a:r>
            <a:r>
              <a:rPr lang="fa-IR" sz="1800" dirty="0">
                <a:cs typeface="B Titr" panose="00000700000000000000" pitchFamily="2" charset="-78"/>
              </a:rPr>
              <a:t>تيم نيازسنجي سلامت، ابتدا سه ليست نيازهاي اولويت بندي شده را كنار </a:t>
            </a:r>
            <a:r>
              <a:rPr lang="fa-IR" sz="1800" dirty="0" smtClean="0">
                <a:cs typeface="B Titr" panose="00000700000000000000" pitchFamily="2" charset="-78"/>
              </a:rPr>
              <a:t>هم قرار </a:t>
            </a:r>
            <a:r>
              <a:rPr lang="fa-IR" sz="1800" dirty="0">
                <a:cs typeface="B Titr" panose="00000700000000000000" pitchFamily="2" charset="-78"/>
              </a:rPr>
              <a:t>داده مي شود. سپس با توجه به ليستي كه بيشترين تعداد اولويت </a:t>
            </a:r>
            <a:r>
              <a:rPr lang="fa-IR" sz="1800" dirty="0" smtClean="0">
                <a:cs typeface="B Titr" panose="00000700000000000000" pitchFamily="2" charset="-78"/>
              </a:rPr>
              <a:t>ها </a:t>
            </a:r>
            <a:r>
              <a:rPr lang="fa-IR" sz="1800" dirty="0">
                <a:cs typeface="B Titr" panose="00000700000000000000" pitchFamily="2" charset="-78"/>
              </a:rPr>
              <a:t>را دارد، </a:t>
            </a:r>
            <a:r>
              <a:rPr lang="fa-IR" sz="1800" dirty="0" smtClean="0">
                <a:cs typeface="B Titr" panose="00000700000000000000" pitchFamily="2" charset="-78"/>
              </a:rPr>
              <a:t>عدد آخرين </a:t>
            </a:r>
            <a:r>
              <a:rPr lang="fa-IR" sz="1800" dirty="0">
                <a:cs typeface="B Titr" panose="00000700000000000000" pitchFamily="2" charset="-78"/>
              </a:rPr>
              <a:t>اولويت اين ليست، بعلاوه يك، به عنوان عدد ثابت در اين اولويت بندي </a:t>
            </a:r>
            <a:r>
              <a:rPr lang="fa-IR" sz="1800" dirty="0" smtClean="0">
                <a:cs typeface="B Titr" panose="00000700000000000000" pitchFamily="2" charset="-78"/>
              </a:rPr>
              <a:t>تعيين مي </a:t>
            </a:r>
            <a:r>
              <a:rPr lang="fa-IR" sz="1800" dirty="0">
                <a:cs typeface="B Titr" panose="00000700000000000000" pitchFamily="2" charset="-78"/>
              </a:rPr>
              <a:t>شود. مثلاً اگر ليست تيم سلامت 14 اولويت، تيم مسوولين محلي 7 اولويت و </a:t>
            </a:r>
            <a:r>
              <a:rPr lang="fa-IR" sz="1800" dirty="0" smtClean="0">
                <a:cs typeface="B Titr" panose="00000700000000000000" pitchFamily="2" charset="-78"/>
              </a:rPr>
              <a:t>تيم رابطين </a:t>
            </a:r>
            <a:r>
              <a:rPr lang="fa-IR" sz="1800" dirty="0">
                <a:cs typeface="B Titr" panose="00000700000000000000" pitchFamily="2" charset="-78"/>
              </a:rPr>
              <a:t>يا سرخوشه ها 17 اولويت داشته باشد، بيشترين عدد مربوط به ليست آخر </a:t>
            </a:r>
            <a:r>
              <a:rPr lang="fa-IR" sz="1800" dirty="0" smtClean="0">
                <a:cs typeface="B Titr" panose="00000700000000000000" pitchFamily="2" charset="-78"/>
              </a:rPr>
              <a:t>است و </a:t>
            </a:r>
            <a:r>
              <a:rPr lang="fa-IR" sz="1800" dirty="0">
                <a:cs typeface="B Titr" panose="00000700000000000000" pitchFamily="2" charset="-78"/>
              </a:rPr>
              <a:t>عدد ثابت ( 18 ) خواهد بود.</a:t>
            </a:r>
            <a:endParaRPr lang="en-US" sz="1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3867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077200" cy="4525963"/>
          </a:xfrm>
        </p:spPr>
        <p:txBody>
          <a:bodyPr>
            <a:normAutofit/>
          </a:bodyPr>
          <a:lstStyle/>
          <a:p>
            <a:pPr algn="just" rtl="1">
              <a:lnSpc>
                <a:spcPct val="250000"/>
              </a:lnSpc>
            </a:pPr>
            <a:r>
              <a:rPr lang="fa-IR" sz="1800" dirty="0">
                <a:cs typeface="B Titr" panose="00000700000000000000" pitchFamily="2" charset="-78"/>
              </a:rPr>
              <a:t>در اين مرحله ليست تمامي نيازها در سه ليست را طبق فرم شماره 5 در يك </a:t>
            </a:r>
            <a:r>
              <a:rPr lang="fa-IR" sz="1800" dirty="0" smtClean="0">
                <a:cs typeface="B Titr" panose="00000700000000000000" pitchFamily="2" charset="-78"/>
              </a:rPr>
              <a:t>ليست فهرست </a:t>
            </a:r>
            <a:r>
              <a:rPr lang="fa-IR" sz="1800" dirty="0">
                <a:cs typeface="B Titr" panose="00000700000000000000" pitchFamily="2" charset="-78"/>
              </a:rPr>
              <a:t>مي شود. سپس شماره اولويت هر كدام از مشكلات و نيازها در </a:t>
            </a:r>
            <a:r>
              <a:rPr lang="fa-IR" sz="1800" dirty="0" smtClean="0">
                <a:cs typeface="B Titr" panose="00000700000000000000" pitchFamily="2" charset="-78"/>
              </a:rPr>
              <a:t>ليست هاي مختلف</a:t>
            </a:r>
            <a:r>
              <a:rPr lang="fa-IR" sz="1800" dirty="0">
                <a:cs typeface="B Titr" panose="00000700000000000000" pitchFamily="2" charset="-78"/>
              </a:rPr>
              <a:t>، جلوي آن نوشته شده و با هم جمع مي شود. در صورتي كه مشكل يا نيازي </a:t>
            </a:r>
            <a:r>
              <a:rPr lang="fa-IR" sz="1800" dirty="0" smtClean="0">
                <a:cs typeface="B Titr" panose="00000700000000000000" pitchFamily="2" charset="-78"/>
              </a:rPr>
              <a:t>در ساير </a:t>
            </a:r>
            <a:r>
              <a:rPr lang="fa-IR" sz="1800" dirty="0">
                <a:cs typeface="B Titr" panose="00000700000000000000" pitchFamily="2" charset="-78"/>
              </a:rPr>
              <a:t>ليست ها نبود، به تعداد ليستي كه در آن، نياز مورد نظر وجود نداشت، عدد </a:t>
            </a:r>
            <a:r>
              <a:rPr lang="fa-IR" sz="1800" dirty="0" smtClean="0">
                <a:cs typeface="B Titr" panose="00000700000000000000" pitchFamily="2" charset="-78"/>
              </a:rPr>
              <a:t>ثابت تعيين </a:t>
            </a:r>
            <a:r>
              <a:rPr lang="fa-IR" sz="1800" dirty="0">
                <a:cs typeface="B Titr" panose="00000700000000000000" pitchFamily="2" charset="-78"/>
              </a:rPr>
              <a:t>شده با عدد يا اعداد اولويت هاي آن نياز جمع مي شود. در پايان مشكل يا </a:t>
            </a:r>
            <a:r>
              <a:rPr lang="fa-IR" sz="1800" dirty="0" smtClean="0">
                <a:cs typeface="B Titr" panose="00000700000000000000" pitchFamily="2" charset="-78"/>
              </a:rPr>
              <a:t>نيازي كه </a:t>
            </a:r>
            <a:r>
              <a:rPr lang="fa-IR" sz="1800" dirty="0">
                <a:cs typeface="B Titr" panose="00000700000000000000" pitchFamily="2" charset="-78"/>
              </a:rPr>
              <a:t>جمع اولويت هاي آن كمتر باشد، اولويت بالاتري خواهد داشت.</a:t>
            </a:r>
            <a:endParaRPr lang="en-US" sz="1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86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14445" r="35152" b="4444"/>
          <a:stretch/>
        </p:blipFill>
        <p:spPr bwMode="auto">
          <a:xfrm>
            <a:off x="685800" y="285482"/>
            <a:ext cx="7162800" cy="626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6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solidFill>
                  <a:srgbClr val="0070C0"/>
                </a:solidFill>
                <a:cs typeface="B Titr" panose="00000700000000000000" pitchFamily="2" charset="-78"/>
              </a:rPr>
              <a:t>ارسال ليست اولويت بندي شده نيازها به مركز بهداشت شهرستان</a:t>
            </a:r>
            <a:r>
              <a:rPr lang="fa-IR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cs typeface="B Titr" panose="00000700000000000000" pitchFamily="2" charset="-78"/>
              </a:rPr>
              <a:t>ليست </a:t>
            </a:r>
            <a:r>
              <a:rPr lang="fa-IR" dirty="0">
                <a:cs typeface="B Titr" panose="00000700000000000000" pitchFamily="2" charset="-78"/>
              </a:rPr>
              <a:t>اولويت بندي شده نيازها از خانه هاي بهداشت به مركز بهداشتي درماني </a:t>
            </a:r>
            <a:r>
              <a:rPr lang="fa-IR" dirty="0" smtClean="0">
                <a:cs typeface="B Titr" panose="00000700000000000000" pitchFamily="2" charset="-78"/>
              </a:rPr>
              <a:t>روستايي ارسال </a:t>
            </a:r>
            <a:r>
              <a:rPr lang="fa-IR" dirty="0">
                <a:cs typeface="B Titr" panose="00000700000000000000" pitchFamily="2" charset="-78"/>
              </a:rPr>
              <a:t>شده و در مركز نيز اين ليست ها به </a:t>
            </a:r>
            <a:r>
              <a:rPr lang="fa-IR" dirty="0" smtClean="0">
                <a:cs typeface="B Titr" panose="00000700000000000000" pitchFamily="2" charset="-78"/>
              </a:rPr>
              <a:t>ترتيب </a:t>
            </a:r>
            <a:r>
              <a:rPr lang="fa-IR" dirty="0">
                <a:cs typeface="B Titr" panose="00000700000000000000" pitchFamily="2" charset="-78"/>
              </a:rPr>
              <a:t>اولويت و به </a:t>
            </a:r>
            <a:r>
              <a:rPr lang="fa-IR" dirty="0" smtClean="0">
                <a:cs typeface="B Titr" panose="00000700000000000000" pitchFamily="2" charset="-78"/>
              </a:rPr>
              <a:t>تفكيك </a:t>
            </a:r>
            <a:r>
              <a:rPr lang="fa-IR" dirty="0">
                <a:cs typeface="B Titr" panose="00000700000000000000" pitchFamily="2" charset="-78"/>
              </a:rPr>
              <a:t>خانه هاي </a:t>
            </a:r>
            <a:r>
              <a:rPr lang="fa-IR" dirty="0" smtClean="0">
                <a:cs typeface="B Titr" panose="00000700000000000000" pitchFamily="2" charset="-78"/>
              </a:rPr>
              <a:t>بهداشت( </a:t>
            </a:r>
            <a:r>
              <a:rPr lang="fa-IR" dirty="0">
                <a:cs typeface="B Titr" panose="00000700000000000000" pitchFamily="2" charset="-78"/>
              </a:rPr>
              <a:t>تحت پوشش، به مركز بهداشت شهرستان ارسال مي شود.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01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4" t="15556" r="36517" b="4444"/>
          <a:stretch/>
        </p:blipFill>
        <p:spPr bwMode="auto">
          <a:xfrm>
            <a:off x="1295400" y="228600"/>
            <a:ext cx="7086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1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سطوح محيطي </a:t>
            </a:r>
            <a:r>
              <a:rPr lang="fa-IR" dirty="0" smtClean="0">
                <a:cs typeface="B Titr" panose="00000700000000000000" pitchFamily="2" charset="-78"/>
              </a:rPr>
              <a:t>شهري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dirty="0"/>
              <a:t>وظايف اين سطوح محيطي همانند </a:t>
            </a:r>
            <a:r>
              <a:rPr lang="fa-IR" dirty="0" smtClean="0"/>
              <a:t>سطوح محيطي روستايي است </a:t>
            </a:r>
            <a:r>
              <a:rPr lang="fa-IR" dirty="0"/>
              <a:t>ولي برخلاف </a:t>
            </a:r>
            <a:r>
              <a:rPr lang="fa-IR" dirty="0" smtClean="0"/>
              <a:t>روستاها كه </a:t>
            </a:r>
            <a:r>
              <a:rPr lang="fa-IR" dirty="0"/>
              <a:t>نيازسنجي به تفكيك </a:t>
            </a:r>
            <a:r>
              <a:rPr lang="fa-IR" dirty="0" smtClean="0"/>
              <a:t>خانه هاي </a:t>
            </a:r>
            <a:r>
              <a:rPr lang="fa-IR" dirty="0"/>
              <a:t>بهداشت انجام </a:t>
            </a:r>
            <a:r>
              <a:rPr lang="fa-IR" dirty="0" smtClean="0"/>
              <a:t>ميشد</a:t>
            </a:r>
            <a:r>
              <a:rPr lang="fa-IR" dirty="0"/>
              <a:t>، در </a:t>
            </a:r>
            <a:r>
              <a:rPr lang="fa-IR" dirty="0" smtClean="0"/>
              <a:t>شهرها، نيازسنجي در سطح مراكز </a:t>
            </a:r>
            <a:r>
              <a:rPr lang="fa-IR" dirty="0"/>
              <a:t>انجام </a:t>
            </a:r>
            <a:r>
              <a:rPr lang="fa-IR" dirty="0" smtClean="0"/>
              <a:t>مي شود </a:t>
            </a:r>
            <a:r>
              <a:rPr lang="fa-IR" dirty="0"/>
              <a:t>و تمامي پايگا ههاي يك مركز با هم در اجراي آن </a:t>
            </a:r>
            <a:r>
              <a:rPr lang="fa-IR" dirty="0" smtClean="0"/>
              <a:t>مشاركت ميكنند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13333" r="17178" b="7778"/>
          <a:stretch/>
        </p:blipFill>
        <p:spPr bwMode="auto">
          <a:xfrm>
            <a:off x="762000" y="914400"/>
            <a:ext cx="8153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r" rtl="1"/>
            <a:r>
              <a:rPr lang="fa-IR" dirty="0"/>
              <a:t>برگزاري جلسات آموزشي و توجيهي</a:t>
            </a:r>
          </a:p>
          <a:p>
            <a:pPr algn="r" rtl="1"/>
            <a:r>
              <a:rPr lang="fa-IR" dirty="0"/>
              <a:t>همانند سطوح محيطي </a:t>
            </a:r>
            <a:r>
              <a:rPr lang="fa-IR" dirty="0" smtClean="0"/>
              <a:t>روستايي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15151" r="19746" b="46465"/>
          <a:stretch/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8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12223" r="16970" b="6667"/>
          <a:stretch/>
        </p:blipFill>
        <p:spPr bwMode="auto">
          <a:xfrm>
            <a:off x="304800" y="422305"/>
            <a:ext cx="8763000" cy="597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7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10091" r="20969" b="33945"/>
          <a:stretch/>
        </p:blipFill>
        <p:spPr bwMode="auto">
          <a:xfrm>
            <a:off x="381000" y="9144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14445" r="37255" b="5556"/>
          <a:stretch/>
        </p:blipFill>
        <p:spPr bwMode="auto">
          <a:xfrm>
            <a:off x="838200" y="350520"/>
            <a:ext cx="6705600" cy="61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6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6" t="9574" r="11834" b="4256"/>
          <a:stretch/>
        </p:blipFill>
        <p:spPr bwMode="auto">
          <a:xfrm>
            <a:off x="0" y="381000"/>
            <a:ext cx="8915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9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10000" r="8527" b="5555"/>
          <a:stretch/>
        </p:blipFill>
        <p:spPr bwMode="auto">
          <a:xfrm>
            <a:off x="685800" y="6096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 rtl="1"/>
            <a:r>
              <a:rPr lang="fa-IR" sz="2400" dirty="0">
                <a:cs typeface="B Titr" panose="00000700000000000000" pitchFamily="2" charset="-78"/>
              </a:rPr>
              <a:t>تحليل اولويت هاي اول و دوم نيازها و مشاركت در طراحي </a:t>
            </a:r>
            <a:r>
              <a:rPr lang="fa-IR" sz="2400" dirty="0" smtClean="0">
                <a:cs typeface="B Titr" panose="00000700000000000000" pitchFamily="2" charset="-78"/>
              </a:rPr>
              <a:t>مداخلات سطوح </a:t>
            </a:r>
            <a:r>
              <a:rPr lang="fa-IR" sz="2400" dirty="0">
                <a:cs typeface="B Titr" panose="00000700000000000000" pitchFamily="2" charset="-78"/>
              </a:rPr>
              <a:t>محيطي و نظارت بر حسن انجام آن: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000" dirty="0">
                <a:cs typeface="B Titr" panose="00000700000000000000" pitchFamily="2" charset="-78"/>
              </a:rPr>
              <a:t>در اين سطح، ابتدا اولويت ها توسط دبير كارگروه نيازسنجي سلامت شهرستان </a:t>
            </a:r>
            <a:r>
              <a:rPr lang="fa-IR" sz="2000" dirty="0" smtClean="0">
                <a:cs typeface="B Titr" panose="00000700000000000000" pitchFamily="2" charset="-78"/>
              </a:rPr>
              <a:t>دسته بندي </a:t>
            </a:r>
            <a:r>
              <a:rPr lang="fa-IR" sz="2000" dirty="0">
                <a:cs typeface="B Titr" panose="00000700000000000000" pitchFamily="2" charset="-78"/>
              </a:rPr>
              <a:t>شده و در صورت فراواني آن </a:t>
            </a:r>
            <a:r>
              <a:rPr lang="fa-IR" sz="2000" dirty="0" smtClean="0">
                <a:cs typeface="B Titr" panose="00000700000000000000" pitchFamily="2" charset="-78"/>
              </a:rPr>
              <a:t>اولويت </a:t>
            </a:r>
            <a:r>
              <a:rPr lang="fa-IR" sz="2000" dirty="0">
                <a:cs typeface="B Titr" panose="00000700000000000000" pitchFamily="2" charset="-78"/>
              </a:rPr>
              <a:t>در بيش ا ز 30 درصد واحدهاي </a:t>
            </a:r>
            <a:r>
              <a:rPr lang="fa-IR" sz="2000" dirty="0" smtClean="0">
                <a:cs typeface="B Titr" panose="00000700000000000000" pitchFamily="2" charset="-78"/>
              </a:rPr>
              <a:t>سطوح محيطي </a:t>
            </a:r>
            <a:r>
              <a:rPr lang="fa-IR" sz="2000" dirty="0">
                <a:cs typeface="B Titr" panose="00000700000000000000" pitchFamily="2" charset="-78"/>
              </a:rPr>
              <a:t>(شهر و </a:t>
            </a:r>
            <a:r>
              <a:rPr lang="fa-IR" sz="2000" dirty="0" smtClean="0">
                <a:cs typeface="B Titr" panose="00000700000000000000" pitchFamily="2" charset="-78"/>
              </a:rPr>
              <a:t>روستا</a:t>
            </a:r>
            <a:r>
              <a:rPr lang="fa-IR" sz="2000" dirty="0">
                <a:cs typeface="B Titr" panose="00000700000000000000" pitchFamily="2" charset="-78"/>
              </a:rPr>
              <a:t>)، به عنوان اولويت شهرستان به </a:t>
            </a:r>
            <a:r>
              <a:rPr lang="fa-IR" sz="2000" dirty="0" smtClean="0">
                <a:cs typeface="B Titr" panose="00000700000000000000" pitchFamily="2" charset="-78"/>
              </a:rPr>
              <a:t>واحد تخصصي </a:t>
            </a:r>
            <a:r>
              <a:rPr lang="fa-IR" sz="2000" dirty="0">
                <a:cs typeface="B Titr" panose="00000700000000000000" pitchFamily="2" charset="-78"/>
              </a:rPr>
              <a:t>ارجاع مي دهد </a:t>
            </a:r>
            <a:r>
              <a:rPr lang="fa-IR" sz="2000" dirty="0" smtClean="0">
                <a:cs typeface="B Titr" panose="00000700000000000000" pitchFamily="2" charset="-78"/>
              </a:rPr>
              <a:t>تا مداخله </a:t>
            </a:r>
            <a:r>
              <a:rPr lang="fa-IR" sz="2000" dirty="0">
                <a:cs typeface="B Titr" panose="00000700000000000000" pitchFamily="2" charset="-78"/>
              </a:rPr>
              <a:t>مورد نياز آن ، توسط مركز بهداشت شهرستان با همكاري سطوح </a:t>
            </a:r>
            <a:r>
              <a:rPr lang="fa-IR" sz="2000" dirty="0" smtClean="0">
                <a:cs typeface="B Titr" panose="00000700000000000000" pitchFamily="2" charset="-78"/>
              </a:rPr>
              <a:t>محيطي ذي </a:t>
            </a:r>
            <a:r>
              <a:rPr lang="fa-IR" sz="2000" dirty="0">
                <a:cs typeface="B Titr" panose="00000700000000000000" pitchFamily="2" charset="-78"/>
              </a:rPr>
              <a:t>ربط انجام شود . در غير اين صورت اين اولويت ها براي تحليل و طراحي مداخله </a:t>
            </a:r>
            <a:r>
              <a:rPr lang="fa-IR" sz="2000" dirty="0" smtClean="0">
                <a:cs typeface="B Titr" panose="00000700000000000000" pitchFamily="2" charset="-78"/>
              </a:rPr>
              <a:t>با مشاركت </a:t>
            </a:r>
            <a:r>
              <a:rPr lang="fa-IR" sz="2000" dirty="0">
                <a:cs typeface="B Titr" panose="00000700000000000000" pitchFamily="2" charset="-78"/>
              </a:rPr>
              <a:t>سطوح محيطي به واحد تخصصي ارجاع داده مي شود.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90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t="15556" r="34464" b="7778"/>
          <a:stretch/>
        </p:blipFill>
        <p:spPr bwMode="auto">
          <a:xfrm>
            <a:off x="914400" y="409575"/>
            <a:ext cx="7391400" cy="637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5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8889" r="18391" b="33333"/>
          <a:stretch/>
        </p:blipFill>
        <p:spPr bwMode="auto">
          <a:xfrm>
            <a:off x="685800" y="304800"/>
            <a:ext cx="7924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1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16667" r="40000" b="13333"/>
          <a:stretch/>
        </p:blipFill>
        <p:spPr bwMode="auto">
          <a:xfrm>
            <a:off x="838200" y="76200"/>
            <a:ext cx="7391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5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8333" r="14085" b="4168"/>
          <a:stretch/>
        </p:blipFill>
        <p:spPr bwMode="auto">
          <a:xfrm>
            <a:off x="457200" y="15240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7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9783" r="15000" b="4348"/>
          <a:stretch/>
        </p:blipFill>
        <p:spPr bwMode="auto">
          <a:xfrm>
            <a:off x="-76200" y="152400"/>
            <a:ext cx="9372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2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9183" r="14765" b="5102"/>
          <a:stretch/>
        </p:blipFill>
        <p:spPr bwMode="auto">
          <a:xfrm>
            <a:off x="76200" y="3048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1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8696" r="13125" b="7827"/>
          <a:stretch/>
        </p:blipFill>
        <p:spPr bwMode="auto">
          <a:xfrm>
            <a:off x="34636" y="0"/>
            <a:ext cx="9185564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1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6941" r="20409" b="6392"/>
          <a:stretch/>
        </p:blipFill>
        <p:spPr bwMode="auto">
          <a:xfrm>
            <a:off x="646043" y="762000"/>
            <a:ext cx="735495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1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10000" r="14584" b="28889"/>
          <a:stretch/>
        </p:blipFill>
        <p:spPr bwMode="auto">
          <a:xfrm>
            <a:off x="914400" y="457200"/>
            <a:ext cx="777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0891" r="30147" b="6930"/>
          <a:stretch/>
        </p:blipFill>
        <p:spPr bwMode="auto">
          <a:xfrm>
            <a:off x="762000" y="304800"/>
            <a:ext cx="7239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cs typeface="B Titr" panose="00000700000000000000" pitchFamily="2" charset="-78"/>
              </a:rPr>
              <a:t>ارسال اولويت هاي سطوح محيطي، شهرستان و دانشگاه به وزارت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dirty="0" smtClean="0"/>
              <a:t>در </a:t>
            </a:r>
            <a:r>
              <a:rPr lang="fa-IR" dirty="0"/>
              <a:t>مرحله آخر تمامي نيازهاي ارسالي سطوح محيطي به همراه فهرست اولويت </a:t>
            </a:r>
            <a:r>
              <a:rPr lang="fa-IR" dirty="0" smtClean="0"/>
              <a:t>هاي تأييد </a:t>
            </a:r>
            <a:r>
              <a:rPr lang="fa-IR" dirty="0"/>
              <a:t>شده اول و دوم </a:t>
            </a:r>
            <a:r>
              <a:rPr lang="fa-IR" dirty="0" smtClean="0"/>
              <a:t>آنها </a:t>
            </a:r>
            <a:r>
              <a:rPr lang="fa-IR" dirty="0"/>
              <a:t>و اولويت هاي شهرستان و معاونت بهداشتي دانشكده </a:t>
            </a:r>
            <a:r>
              <a:rPr lang="fa-IR" dirty="0" smtClean="0"/>
              <a:t>/دانشگاه </a:t>
            </a:r>
            <a:r>
              <a:rPr lang="fa-IR" dirty="0"/>
              <a:t>به وزارتخانه ارسال مي گردد.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9375" r="13571" b="5208"/>
          <a:stretch/>
        </p:blipFill>
        <p:spPr bwMode="auto">
          <a:xfrm>
            <a:off x="0" y="227106"/>
            <a:ext cx="9067800" cy="65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1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برنامه زمانبندی اجرای برنامه</a:t>
            </a:r>
            <a:endParaRPr lang="en-US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402063"/>
              </p:ext>
            </p:extLst>
          </p:nvPr>
        </p:nvGraphicFramePr>
        <p:xfrm>
          <a:off x="152401" y="1600200"/>
          <a:ext cx="8839198" cy="4409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13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زمان اجرا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عنوان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ردیف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31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3روز 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تشکیل تیم نیاز سنجی</a:t>
                      </a:r>
                      <a:r>
                        <a:rPr lang="fa-IR" sz="1200" baseline="0" dirty="0" smtClean="0">
                          <a:cs typeface="B Titr" panose="00000700000000000000" pitchFamily="2" charset="-78"/>
                        </a:rPr>
                        <a:t> سلامت شهرستان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1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131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2روز 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برگزاری کارگاه</a:t>
                      </a:r>
                      <a:r>
                        <a:rPr lang="fa-IR" sz="1200" baseline="0" dirty="0" smtClean="0">
                          <a:cs typeface="B Titr" panose="00000700000000000000" pitchFamily="2" charset="-78"/>
                        </a:rPr>
                        <a:t> جهت مسولین واحد شهرستانی 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2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31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3روز 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برگزاری کارگاه جهت</a:t>
                      </a:r>
                      <a:r>
                        <a:rPr lang="fa-IR" sz="1200" baseline="0" dirty="0" smtClean="0">
                          <a:cs typeface="B Titr" panose="00000700000000000000" pitchFamily="2" charset="-78"/>
                        </a:rPr>
                        <a:t> مسولین ، پزشک و کارشناس وکاردانهای مراکز</a:t>
                      </a:r>
                      <a:endParaRPr lang="fa-IR" sz="1200" dirty="0" smtClean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3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76">
                <a:tc>
                  <a:txBody>
                    <a:bodyPr/>
                    <a:lstStyle/>
                    <a:p>
                      <a:pPr algn="r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5روز 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نظارت بر تشکیل</a:t>
                      </a:r>
                      <a:r>
                        <a:rPr lang="fa-IR" sz="1200" baseline="0" dirty="0" smtClean="0">
                          <a:cs typeface="B Titr" panose="00000700000000000000" pitchFamily="2" charset="-78"/>
                        </a:rPr>
                        <a:t> گروه نیاز سنجی  مراکز( تیم سلامت ، تیم مسولین و معتمدین ، تیم سر خوشه ها) و آموزشهای لازم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4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131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12روز 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اجرای</a:t>
                      </a:r>
                      <a:r>
                        <a:rPr lang="fa-IR" sz="1200" baseline="0" dirty="0" smtClean="0">
                          <a:cs typeface="B Titr" panose="00000700000000000000" pitchFamily="2" charset="-78"/>
                        </a:rPr>
                        <a:t> برنامه تعیین نیاز ها در خانه بهداشت و مراکز شهری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5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469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2روز 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اولویت بندی و ارسال نیاز ها ی</a:t>
                      </a:r>
                      <a:r>
                        <a:rPr lang="fa-IR" sz="1200" baseline="0" dirty="0" smtClean="0">
                          <a:cs typeface="B Titr" panose="00000700000000000000" pitchFamily="2" charset="-78"/>
                        </a:rPr>
                        <a:t> </a:t>
                      </a:r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خانه بهداشت و مراکز شهری به ستاد شهرستان</a:t>
                      </a:r>
                    </a:p>
                    <a:p>
                      <a:pPr algn="r" rtl="1"/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6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131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11روز 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تحلیل اولویت ها</a:t>
                      </a:r>
                      <a:r>
                        <a:rPr lang="fa-IR" sz="1200" baseline="0" dirty="0" smtClean="0">
                          <a:cs typeface="B Titr" panose="00000700000000000000" pitchFamily="2" charset="-78"/>
                        </a:rPr>
                        <a:t> و مشارکت در طراحی مداخلات در شهرستان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7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131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5روز 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ارسال اولویت</a:t>
                      </a:r>
                      <a:r>
                        <a:rPr lang="fa-IR" sz="1200" baseline="0" dirty="0" smtClean="0">
                          <a:cs typeface="B Titr" panose="00000700000000000000" pitchFamily="2" charset="-78"/>
                        </a:rPr>
                        <a:t> های سطوح محیطی 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 smtClean="0">
                          <a:cs typeface="B Titr" panose="00000700000000000000" pitchFamily="2" charset="-78"/>
                        </a:rPr>
                        <a:t>8</a:t>
                      </a:r>
                      <a:endParaRPr lang="en-US" sz="1200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50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1111" r="13125" b="30000"/>
          <a:stretch/>
        </p:blipFill>
        <p:spPr bwMode="auto">
          <a:xfrm>
            <a:off x="152400" y="381000"/>
            <a:ext cx="891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5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16667" r="18590" b="6667"/>
          <a:stretch/>
        </p:blipFill>
        <p:spPr bwMode="auto">
          <a:xfrm>
            <a:off x="-76200" y="284584"/>
            <a:ext cx="8686800" cy="611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1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فرم ابلاغ </a:t>
            </a:r>
            <a:r>
              <a:rPr lang="fa-IR" dirty="0" smtClean="0">
                <a:cs typeface="B Titr" panose="00000700000000000000" pitchFamily="2" charset="-78"/>
              </a:rPr>
              <a:t>اعضای تیم نیازسنجی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7777" r="20800" b="4445"/>
          <a:stretch/>
        </p:blipFill>
        <p:spPr bwMode="auto">
          <a:xfrm>
            <a:off x="533400" y="1417638"/>
            <a:ext cx="8153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5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تيم </a:t>
            </a:r>
            <a:r>
              <a:rPr lang="fa-IR" dirty="0"/>
              <a:t>سلامت: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dirty="0" smtClean="0"/>
              <a:t>تيم </a:t>
            </a:r>
            <a:r>
              <a:rPr lang="fa-IR" dirty="0"/>
              <a:t>سلامت خانه بهداشت با هماهنگي كار گروه نيازسنجي </a:t>
            </a:r>
            <a:r>
              <a:rPr lang="fa-IR" dirty="0" smtClean="0"/>
              <a:t>سلامت </a:t>
            </a:r>
            <a:r>
              <a:rPr lang="fa-IR" dirty="0"/>
              <a:t>شهرستان </a:t>
            </a:r>
            <a:r>
              <a:rPr lang="fa-IR" dirty="0" smtClean="0"/>
              <a:t>و پس </a:t>
            </a:r>
            <a:r>
              <a:rPr lang="fa-IR" dirty="0"/>
              <a:t>خوراند بازديدهاي انجام شده از سطح شهرستان و آمار و شاخص </a:t>
            </a:r>
            <a:r>
              <a:rPr lang="fa-IR" dirty="0" smtClean="0"/>
              <a:t>ها</a:t>
            </a:r>
            <a:r>
              <a:rPr lang="fa-IR" dirty="0"/>
              <a:t>، مبادرت </a:t>
            </a:r>
            <a:r>
              <a:rPr lang="fa-IR" dirty="0" smtClean="0"/>
              <a:t>به </a:t>
            </a:r>
            <a:r>
              <a:rPr lang="fa-IR" dirty="0"/>
              <a:t>تعيين نيازهاي سلامت خانه بهداشت مي كند.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تعيين </a:t>
            </a:r>
            <a:r>
              <a:rPr lang="fa-IR" dirty="0"/>
              <a:t>نيازها: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/>
              <a:t>در </a:t>
            </a:r>
            <a:r>
              <a:rPr lang="fa-IR" dirty="0"/>
              <a:t>اين مرحله، تعيين نيازها توسط تيم نيازسنجي سلامت و در سه ليست جداگانه </a:t>
            </a:r>
            <a:r>
              <a:rPr lang="fa-IR" dirty="0" smtClean="0"/>
              <a:t>تا حداكثر </a:t>
            </a:r>
            <a:r>
              <a:rPr lang="fa-IR" dirty="0"/>
              <a:t>20 عنوان، به شرح زير انجام مي شود: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8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1070</TotalTime>
  <Words>1001</Words>
  <Application>Microsoft Office PowerPoint</Application>
  <PresentationFormat>On-screen Show (4:3)</PresentationFormat>
  <Paragraphs>61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B Titr</vt:lpstr>
      <vt:lpstr>Calibri</vt:lpstr>
      <vt:lpstr>Times New Roman</vt:lpstr>
      <vt:lpstr>Office Theme</vt:lpstr>
      <vt:lpstr>روند اجرای برنامه نیازسنجی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فرم ابلاغ اعضای تیم نیازسنجی</vt:lpstr>
      <vt:lpstr>تيم سلامت: </vt:lpstr>
      <vt:lpstr>تعيين نيازها: </vt:lpstr>
      <vt:lpstr>PowerPoint Presentation</vt:lpstr>
      <vt:lpstr>اولويت بندي </vt:lpstr>
      <vt:lpstr>تيم سلامت: بر اساس فرم شماره 3، تيم سلامت اولويت بندي خود را مجزا انجام مي دهد.</vt:lpstr>
      <vt:lpstr> تيم مسئولين و معتمدين: </vt:lpstr>
      <vt:lpstr>مسئولين و معتمدين محلي : </vt:lpstr>
      <vt:lpstr>PowerPoint Presentation</vt:lpstr>
      <vt:lpstr>PowerPoint Presentation</vt:lpstr>
      <vt:lpstr>نحوه تعيين سرخوشه : </vt:lpstr>
      <vt:lpstr>PowerPoint Presentation</vt:lpstr>
      <vt:lpstr>PowerPoint Presentation</vt:lpstr>
      <vt:lpstr>هماهنگي ثبت نيازها:</vt:lpstr>
      <vt:lpstr>سرخوشه ها: </vt:lpstr>
      <vt:lpstr>اولويت بندي نهايي:</vt:lpstr>
      <vt:lpstr>PowerPoint Presentation</vt:lpstr>
      <vt:lpstr>PowerPoint Presentation</vt:lpstr>
      <vt:lpstr>ارسال ليست اولويت بندي شده نيازها به مركز بهداشت شهرستان </vt:lpstr>
      <vt:lpstr>PowerPoint Presentation</vt:lpstr>
      <vt:lpstr>سطوح محيطي شهري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تحليل اولويت هاي اول و دوم نيازها و مشاركت در طراحي مداخلات سطوح محيطي و نظارت بر حسن انجام آن: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ارسال اولويت هاي سطوح محيطي، شهرستان و دانشگاه به وزارت </vt:lpstr>
      <vt:lpstr>PowerPoint Presentation</vt:lpstr>
      <vt:lpstr>برنامه زمانبندی اجرای برنامه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Safari-Zeinab</cp:lastModifiedBy>
  <cp:revision>61</cp:revision>
  <dcterms:created xsi:type="dcterms:W3CDTF">2017-11-22T05:34:42Z</dcterms:created>
  <dcterms:modified xsi:type="dcterms:W3CDTF">2024-06-05T08:15:24Z</dcterms:modified>
</cp:coreProperties>
</file>